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8" r:id="rId4"/>
    <p:sldId id="267" r:id="rId5"/>
    <p:sldId id="258" r:id="rId6"/>
    <p:sldId id="270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3" r:id="rId15"/>
    <p:sldId id="274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34D-99DE-4953-9DA1-63F0AA41C248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0A8225-82A1-44EE-9904-CF5535F4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34D-99DE-4953-9DA1-63F0AA41C248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8225-82A1-44EE-9904-CF5535F4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34D-99DE-4953-9DA1-63F0AA41C248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8225-82A1-44EE-9904-CF5535F4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34D-99DE-4953-9DA1-63F0AA41C248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0A8225-82A1-44EE-9904-CF5535F4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34D-99DE-4953-9DA1-63F0AA41C248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8225-82A1-44EE-9904-CF5535F41B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34D-99DE-4953-9DA1-63F0AA41C248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8225-82A1-44EE-9904-CF5535F4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34D-99DE-4953-9DA1-63F0AA41C248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0A8225-82A1-44EE-9904-CF5535F41B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34D-99DE-4953-9DA1-63F0AA41C248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8225-82A1-44EE-9904-CF5535F4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34D-99DE-4953-9DA1-63F0AA41C248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8225-82A1-44EE-9904-CF5535F4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34D-99DE-4953-9DA1-63F0AA41C248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8225-82A1-44EE-9904-CF5535F4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334D-99DE-4953-9DA1-63F0AA41C248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8225-82A1-44EE-9904-CF5535F41B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14334D-99DE-4953-9DA1-63F0AA41C248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0A8225-82A1-44EE-9904-CF5535F41B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836713"/>
            <a:ext cx="7651576" cy="2232247"/>
          </a:xfrm>
        </p:spPr>
        <p:txBody>
          <a:bodyPr/>
          <a:lstStyle/>
          <a:p>
            <a:r>
              <a:rPr lang="ru-RU" dirty="0" smtClean="0"/>
              <a:t>Лекарственные растения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нашего участка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3717032"/>
            <a:ext cx="2192288" cy="13681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в</a:t>
            </a:r>
            <a:r>
              <a:rPr lang="ru-RU" dirty="0" smtClean="0"/>
              <a:t>оспитатель </a:t>
            </a:r>
          </a:p>
          <a:p>
            <a:r>
              <a:rPr lang="ru-RU" dirty="0" err="1" smtClean="0"/>
              <a:t>Мироедова</a:t>
            </a:r>
            <a:r>
              <a:rPr lang="ru-RU" dirty="0" smtClean="0"/>
              <a:t> Н.М.</a:t>
            </a:r>
          </a:p>
          <a:p>
            <a:r>
              <a:rPr lang="ru-RU" dirty="0" smtClean="0"/>
              <a:t> МБДОУ ДС №12</a:t>
            </a:r>
          </a:p>
          <a:p>
            <a:r>
              <a:rPr lang="ru-RU" dirty="0" smtClean="0"/>
              <a:t>г</a:t>
            </a:r>
            <a:r>
              <a:rPr lang="ru-RU" dirty="0" smtClean="0"/>
              <a:t>.Кузнецка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Клевер луговой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8965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Используют при </a:t>
            </a:r>
            <a:r>
              <a:rPr lang="ru-RU" dirty="0" smtClean="0"/>
              <a:t>бронхитах, бронхиальной астме и одышке, при хроническом кашле, воспалениях мочевого пузыря, при малокровии</a:t>
            </a:r>
            <a:r>
              <a:rPr lang="ru-RU" dirty="0" smtClean="0"/>
              <a:t>, </a:t>
            </a:r>
            <a:r>
              <a:rPr lang="ru-RU" dirty="0" smtClean="0"/>
              <a:t>при отёках почечного и сердечного </a:t>
            </a:r>
            <a:r>
              <a:rPr lang="ru-RU" dirty="0" smtClean="0"/>
              <a:t>происхождения.</a:t>
            </a:r>
          </a:p>
          <a:p>
            <a:r>
              <a:rPr lang="ru-RU" dirty="0" smtClean="0"/>
              <a:t>Наружно </a:t>
            </a:r>
            <a:r>
              <a:rPr lang="ru-RU" dirty="0" smtClean="0"/>
              <a:t>для заживления гнойных ран и язв, для остановки кровотечений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При </a:t>
            </a:r>
            <a:r>
              <a:rPr lang="ru-RU" dirty="0" smtClean="0"/>
              <a:t>аллергическом заболевании глаз, воспалительных заболеваниях ушей и глаз. </a:t>
            </a:r>
            <a:endParaRPr lang="ru-RU" dirty="0"/>
          </a:p>
        </p:txBody>
      </p:sp>
      <p:pic>
        <p:nvPicPr>
          <p:cNvPr id="3074" name="Picture 2" descr="http://img0.liveinternet.ru/images/attach/c/3/75/96/75096816_kleve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3"/>
            <a:ext cx="417646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Календула лекарственная (ноготки)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Применяют для лечения желудка </a:t>
            </a:r>
            <a:r>
              <a:rPr lang="ru-RU" dirty="0" smtClean="0"/>
              <a:t>и </a:t>
            </a:r>
            <a:r>
              <a:rPr lang="ru-RU" dirty="0" smtClean="0"/>
              <a:t>печени.</a:t>
            </a:r>
          </a:p>
          <a:p>
            <a:r>
              <a:rPr lang="ru-RU" dirty="0" smtClean="0"/>
              <a:t>Для </a:t>
            </a:r>
            <a:r>
              <a:rPr lang="ru-RU" dirty="0" smtClean="0"/>
              <a:t>лечения мелких ран, порезов, ушибов, также при свищах, ожогах, обморожениях, фурункулах, угрях, </a:t>
            </a:r>
            <a:endParaRPr lang="ru-RU" dirty="0" smtClean="0"/>
          </a:p>
          <a:p>
            <a:r>
              <a:rPr lang="ru-RU" dirty="0" smtClean="0"/>
              <a:t>При воспалительных заболеваниях верхних дыхательных путей, ангинах, заболеваниях полости </a:t>
            </a:r>
            <a:r>
              <a:rPr lang="ru-RU" dirty="0" smtClean="0"/>
              <a:t>рта.</a:t>
            </a:r>
            <a:endParaRPr lang="ru-RU" dirty="0"/>
          </a:p>
        </p:txBody>
      </p:sp>
      <p:pic>
        <p:nvPicPr>
          <p:cNvPr id="2050" name="Picture 2" descr="http://stat21.privet.ru/lr/0c1491c20c24eccdd08700cc719448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472" y="1556791"/>
            <a:ext cx="4501008" cy="4524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Цикорий обыкновенный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Применяется </a:t>
            </a:r>
            <a:r>
              <a:rPr lang="ru-RU" dirty="0" smtClean="0"/>
              <a:t>при заболеваниях желчного пузыря (холецистит), заболеваниях почек. </a:t>
            </a:r>
            <a:endParaRPr lang="ru-RU" dirty="0" smtClean="0"/>
          </a:p>
          <a:p>
            <a:r>
              <a:rPr lang="ru-RU" dirty="0" smtClean="0"/>
              <a:t>Оказывает </a:t>
            </a:r>
            <a:r>
              <a:rPr lang="ru-RU" dirty="0" smtClean="0"/>
              <a:t>успокаивающее действие на нервную </a:t>
            </a:r>
            <a:r>
              <a:rPr lang="ru-RU" dirty="0" smtClean="0"/>
              <a:t>систему.</a:t>
            </a:r>
          </a:p>
          <a:p>
            <a:r>
              <a:rPr lang="ru-RU" dirty="0" smtClean="0"/>
              <a:t>Стимулируют </a:t>
            </a:r>
            <a:r>
              <a:rPr lang="ru-RU" dirty="0" smtClean="0"/>
              <a:t>аппетит, применяют при </a:t>
            </a:r>
            <a:r>
              <a:rPr lang="ru-RU" dirty="0" smtClean="0"/>
              <a:t>бессоннице. </a:t>
            </a:r>
            <a:endParaRPr lang="ru-RU" dirty="0"/>
          </a:p>
        </p:txBody>
      </p:sp>
      <p:pic>
        <p:nvPicPr>
          <p:cNvPr id="29698" name="Picture 2" descr="http://www.graycell.ru/picture/big/cikor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436696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Лекарственные формы</a:t>
            </a:r>
            <a:endParaRPr lang="ru-RU" dirty="0"/>
          </a:p>
        </p:txBody>
      </p:sp>
      <p:pic>
        <p:nvPicPr>
          <p:cNvPr id="28674" name="Picture 2" descr="http://phytoblog.ru/wp-content/uploads/2012/08/%D0%BD%D0%B0%D1%80%D0%BE%D0%B4%D0%BD%D0%BE%D0%B5-%D0%BB%D0%B5%D1%87%D0%B5%D0%BD%D0%B8%D0%B5-%D1%8D%D0%BA%D0%B7%D0%B5%D0%BC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2758531" cy="2160240"/>
          </a:xfrm>
          <a:prstGeom prst="rect">
            <a:avLst/>
          </a:prstGeom>
          <a:noFill/>
        </p:spPr>
      </p:pic>
      <p:pic>
        <p:nvPicPr>
          <p:cNvPr id="28676" name="Picture 4" descr="http://s019.radikal.ru/i636/1205/55/a6d5dd40f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149480" y="411360"/>
            <a:ext cx="1649735" cy="3940600"/>
          </a:xfrm>
          <a:prstGeom prst="rect">
            <a:avLst/>
          </a:prstGeom>
          <a:noFill/>
        </p:spPr>
      </p:pic>
      <p:pic>
        <p:nvPicPr>
          <p:cNvPr id="28678" name="Picture 6" descr="http://chel.askorbin.ru/image/imgLec/gerbion_sirop_pervotsveta_150ml_(KRKA)_rnd1879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581128"/>
            <a:ext cx="2095500" cy="2095501"/>
          </a:xfrm>
          <a:prstGeom prst="rect">
            <a:avLst/>
          </a:prstGeom>
          <a:noFill/>
        </p:spPr>
      </p:pic>
      <p:pic>
        <p:nvPicPr>
          <p:cNvPr id="28680" name="Picture 8" descr="http://im3-tub-ru.yandex.net/i?id=186564463-6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581128"/>
            <a:ext cx="2381250" cy="1428750"/>
          </a:xfrm>
          <a:prstGeom prst="rect">
            <a:avLst/>
          </a:prstGeom>
          <a:noFill/>
        </p:spPr>
      </p:pic>
      <p:pic>
        <p:nvPicPr>
          <p:cNvPr id="28682" name="Picture 10" descr="http://belita72.ru/_sh/95/95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412776"/>
            <a:ext cx="2160240" cy="2880320"/>
          </a:xfrm>
          <a:prstGeom prst="rect">
            <a:avLst/>
          </a:prstGeom>
          <a:noFill/>
        </p:spPr>
      </p:pic>
      <p:pic>
        <p:nvPicPr>
          <p:cNvPr id="28684" name="Picture 12" descr="http://www.apteka-klassika.ru/shop/published/publicdata/KLASSIKAAP2/attachments/SC/products_pictures/%D0%9C%D0%B0%D1%82%D1%8C-%D0%B8-%D0%BC%D0%B0%D1%87%D0%B5%D1%85%D0%B8%20%D0%BB%D0%B8%D1%81%D1%82%D1%8C%D1%8F%2035%D0%B3_en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401616"/>
            <a:ext cx="2177073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32941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Вдоль дорожек его встретишь,</a:t>
            </a:r>
          </a:p>
          <a:p>
            <a:r>
              <a:rPr lang="ru-RU" dirty="0"/>
              <a:t>Ранки, ссадины излечишь,</a:t>
            </a:r>
          </a:p>
          <a:p>
            <a:r>
              <a:rPr lang="ru-RU" dirty="0"/>
              <a:t>Сорвешь листочек осторожно.</a:t>
            </a:r>
          </a:p>
          <a:p>
            <a:r>
              <a:rPr lang="ru-RU" dirty="0"/>
              <a:t>Кто нас излечит? (Подорожник</a:t>
            </a:r>
            <a:r>
              <a:rPr lang="ru-RU" dirty="0" smtClean="0"/>
              <a:t>)</a:t>
            </a:r>
            <a:endParaRPr lang="en-US" dirty="0" smtClean="0"/>
          </a:p>
          <a:p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84984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стебель отломить,</a:t>
            </a:r>
          </a:p>
          <a:p>
            <a:r>
              <a:rPr lang="ru-RU" dirty="0"/>
              <a:t>Руки трудно уж отмыть!</a:t>
            </a:r>
          </a:p>
          <a:p>
            <a:r>
              <a:rPr lang="ru-RU" dirty="0"/>
              <a:t>Желтый сок в листочках,</a:t>
            </a:r>
          </a:p>
          <a:p>
            <a:r>
              <a:rPr lang="ru-RU" dirty="0"/>
              <a:t>В маленьких цветочках –</a:t>
            </a:r>
          </a:p>
          <a:p>
            <a:r>
              <a:rPr lang="ru-RU" dirty="0"/>
              <a:t>Тот сок для добрых чистых дел,</a:t>
            </a:r>
          </a:p>
          <a:p>
            <a:r>
              <a:rPr lang="ru-RU" dirty="0"/>
              <a:t>А что за травка? (Чистотел)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76672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Растет зеленою стеной,</a:t>
            </a:r>
          </a:p>
          <a:p>
            <a:r>
              <a:rPr lang="ru-RU" dirty="0"/>
              <a:t>Ее обходят стороной,</a:t>
            </a:r>
          </a:p>
          <a:p>
            <a:r>
              <a:rPr lang="ru-RU" dirty="0"/>
              <a:t>Колючая и злая дива.</a:t>
            </a:r>
          </a:p>
          <a:p>
            <a:r>
              <a:rPr lang="ru-RU" dirty="0"/>
              <a:t>А как зовут траву? (Крапива)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348880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Он сорняк, он цветок,</a:t>
            </a:r>
          </a:p>
          <a:p>
            <a:r>
              <a:rPr lang="ru-RU" dirty="0"/>
              <a:t>От болезни мне помог.</a:t>
            </a:r>
          </a:p>
          <a:p>
            <a:r>
              <a:rPr lang="ru-RU" dirty="0"/>
              <a:t>Как присяду на диванчик,</a:t>
            </a:r>
          </a:p>
          <a:p>
            <a:r>
              <a:rPr lang="ru-RU" dirty="0"/>
              <a:t>Вспомню желтый... (одуванчик)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221088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Расправит свой ажурный листик</a:t>
            </a:r>
          </a:p>
          <a:p>
            <a:r>
              <a:rPr lang="ru-RU" dirty="0" smtClean="0"/>
              <a:t>Король всех трав... (тысячелистник)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лекарственных целей </a:t>
            </a:r>
            <a:r>
              <a:rPr lang="ru-RU" dirty="0" smtClean="0"/>
              <a:t>используют </a:t>
            </a:r>
            <a:endParaRPr lang="ru-RU" dirty="0"/>
          </a:p>
        </p:txBody>
      </p:sp>
      <p:pic>
        <p:nvPicPr>
          <p:cNvPr id="2050" name="Picture 2" descr="http://im2-tub-ru.yandex.net/i?id=183855941-1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2232248" cy="2001326"/>
          </a:xfrm>
          <a:prstGeom prst="rect">
            <a:avLst/>
          </a:prstGeom>
          <a:noFill/>
        </p:spPr>
      </p:pic>
      <p:sp>
        <p:nvSpPr>
          <p:cNvPr id="6" name="Стрелка влево 5"/>
          <p:cNvSpPr/>
          <p:nvPr/>
        </p:nvSpPr>
        <p:spPr>
          <a:xfrm>
            <a:off x="3059832" y="2708920"/>
            <a:ext cx="1512168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Корни</a:t>
            </a:r>
            <a:endParaRPr lang="ru-RU" sz="2800" dirty="0"/>
          </a:p>
        </p:txBody>
      </p:sp>
      <p:pic>
        <p:nvPicPr>
          <p:cNvPr id="2052" name="Picture 4" descr="http://im1-tub-ru.yandex.net/i?id=31058649-4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628799"/>
            <a:ext cx="2435721" cy="2214291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4860032" y="2708920"/>
            <a:ext cx="1440160" cy="80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Цветки</a:t>
            </a:r>
            <a:endParaRPr lang="ru-RU" sz="2400" dirty="0"/>
          </a:p>
        </p:txBody>
      </p:sp>
      <p:pic>
        <p:nvPicPr>
          <p:cNvPr id="2054" name="Picture 6" descr="http://im7-tub-ru.yandex.net/i?id=319170225-5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2304256" cy="2304256"/>
          </a:xfrm>
          <a:prstGeom prst="rect">
            <a:avLst/>
          </a:prstGeom>
          <a:noFill/>
        </p:spPr>
      </p:pic>
      <p:pic>
        <p:nvPicPr>
          <p:cNvPr id="2056" name="Picture 8" descr="http://im4-tub-ru.yandex.net/i?id=307050532-2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933056"/>
            <a:ext cx="2436862" cy="2436862"/>
          </a:xfrm>
          <a:prstGeom prst="rect">
            <a:avLst/>
          </a:prstGeom>
          <a:noFill/>
        </p:spPr>
      </p:pic>
      <p:sp>
        <p:nvSpPr>
          <p:cNvPr id="11" name="Стрелка влево 10"/>
          <p:cNvSpPr/>
          <p:nvPr/>
        </p:nvSpPr>
        <p:spPr>
          <a:xfrm>
            <a:off x="3131840" y="4797152"/>
            <a:ext cx="1440160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Листья</a:t>
            </a:r>
            <a:endParaRPr lang="ru-RU" sz="24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4860032" y="4797152"/>
            <a:ext cx="144016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Семена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244334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Спасибо за внимание</a:t>
            </a:r>
            <a:r>
              <a:rPr lang="en-US" sz="2800" b="1" dirty="0" smtClean="0"/>
              <a:t>!</a:t>
            </a:r>
            <a:r>
              <a:rPr lang="ru-RU" sz="2800" b="1" dirty="0" smtClean="0"/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Мать-и-мачеха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8200" y="1412776"/>
            <a:ext cx="4038600" cy="48245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Применяют при </a:t>
            </a:r>
            <a:r>
              <a:rPr lang="ru-RU" dirty="0" smtClean="0"/>
              <a:t>лечении </a:t>
            </a:r>
            <a:r>
              <a:rPr lang="ru-RU" dirty="0" smtClean="0"/>
              <a:t> </a:t>
            </a:r>
            <a:r>
              <a:rPr lang="ru-RU" dirty="0" smtClean="0"/>
              <a:t>хронических бронхитах, при ларингитах и трахеитах. </a:t>
            </a:r>
            <a:endParaRPr lang="ru-RU" dirty="0" smtClean="0"/>
          </a:p>
          <a:p>
            <a:r>
              <a:rPr lang="ru-RU" dirty="0" smtClean="0"/>
              <a:t>П</a:t>
            </a:r>
            <a:r>
              <a:rPr lang="ru-RU" dirty="0" smtClean="0"/>
              <a:t>ри </a:t>
            </a:r>
            <a:r>
              <a:rPr lang="ru-RU" dirty="0" smtClean="0"/>
              <a:t>воспалительных заболеваниях желудка, кишечника, почек и мочевого пузыря. Наружно мать-и-мачеху применяют для лечения инфицированных ран, язв, </a:t>
            </a:r>
            <a:r>
              <a:rPr lang="ru-RU" dirty="0" smtClean="0"/>
              <a:t>нарывов.</a:t>
            </a:r>
            <a:endParaRPr lang="ru-RU" dirty="0"/>
          </a:p>
        </p:txBody>
      </p:sp>
      <p:pic>
        <p:nvPicPr>
          <p:cNvPr id="26626" name="Picture 2" descr="http://stat17.privet.ru/lr/091de7ecf7044ccf3040d6aeab7c81b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04" y="1551682"/>
            <a:ext cx="4355976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Ландыш майский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Принимают  </a:t>
            </a:r>
            <a:r>
              <a:rPr lang="ru-RU" dirty="0" smtClean="0"/>
              <a:t>при заболеваниях мочеполовой системы и отёках, при кишечных коликах, заболеваниях желудка, при гипертонии, сердечной недостаточности, </a:t>
            </a:r>
            <a:r>
              <a:rPr lang="ru-RU" dirty="0" smtClean="0"/>
              <a:t>нервном </a:t>
            </a:r>
            <a:r>
              <a:rPr lang="ru-RU" dirty="0" smtClean="0"/>
              <a:t>возбуждении, бессоннице.</a:t>
            </a:r>
            <a:endParaRPr lang="ru-RU" dirty="0"/>
          </a:p>
        </p:txBody>
      </p:sp>
      <p:pic>
        <p:nvPicPr>
          <p:cNvPr id="25602" name="Picture 2" descr="http://www.tvoyhram.ru/img_travnik/landish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4139020" cy="45365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6016" y="1628800"/>
            <a:ext cx="352839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Принимают  при заболеваниях мочеполовой системы и отёках, при кишечных коликах, заболеваниях желудка, при гипертонии, сердечной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недостаточности, нервном возбуждении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бессоннице.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Одуванчик лекарственный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88024" y="1412776"/>
            <a:ext cx="4032448" cy="471338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Принимают при </a:t>
            </a:r>
            <a:r>
              <a:rPr lang="ru-RU" dirty="0" smtClean="0"/>
              <a:t>заболеваниях почек и мочевого пузыря, </a:t>
            </a:r>
            <a:r>
              <a:rPr lang="ru-RU" dirty="0" smtClean="0"/>
              <a:t>воспалении </a:t>
            </a:r>
            <a:r>
              <a:rPr lang="ru-RU" dirty="0" smtClean="0"/>
              <a:t>лимфатических </a:t>
            </a:r>
            <a:r>
              <a:rPr lang="ru-RU" dirty="0" smtClean="0"/>
              <a:t>узлов. </a:t>
            </a:r>
          </a:p>
          <a:p>
            <a:r>
              <a:rPr lang="ru-RU" dirty="0" smtClean="0"/>
              <a:t> Настой </a:t>
            </a:r>
            <a:r>
              <a:rPr lang="ru-RU" dirty="0" smtClean="0"/>
              <a:t>корней применяют для лечения фурункулёза, угревой сыпи, дерматита. </a:t>
            </a:r>
            <a:br>
              <a:rPr lang="ru-RU" dirty="0" smtClean="0"/>
            </a:br>
            <a:r>
              <a:rPr lang="ru-RU" dirty="0" smtClean="0"/>
              <a:t>Наружно - при ожогах, обморожениях, пролежнях, гноящихся ранах. </a:t>
            </a:r>
            <a:endParaRPr lang="ru-RU" dirty="0"/>
          </a:p>
        </p:txBody>
      </p:sp>
      <p:pic>
        <p:nvPicPr>
          <p:cNvPr id="1026" name="Picture 2" descr="http://img0.liveinternet.ru/images/attach/c/8/100/454/100454816_large_oduvanch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484784"/>
            <a:ext cx="4248471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Ромашка аптечная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Широко </a:t>
            </a:r>
            <a:r>
              <a:rPr lang="ru-RU" dirty="0" smtClean="0"/>
              <a:t>применяются как наружное средство - полоскания при лечении воспаления десен, слизистых оболочек, при ангинах; примочки при экземах, нарывах, язвах, ожогах рентгеновскими лучами; припарки при лечении ревматизма, артритов, </a:t>
            </a:r>
            <a:r>
              <a:rPr lang="ru-RU" dirty="0" smtClean="0"/>
              <a:t>ушибов.</a:t>
            </a:r>
            <a:endParaRPr lang="ru-RU" dirty="0"/>
          </a:p>
        </p:txBody>
      </p:sp>
      <p:pic>
        <p:nvPicPr>
          <p:cNvPr id="10242" name="Picture 2" descr="http://img0.liveinternet.ru/images/attach/c/1/58/449/58449912_f_19213732roma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4200467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Чистотел большой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860032" y="1600200"/>
            <a:ext cx="382676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Применяют </a:t>
            </a:r>
            <a:r>
              <a:rPr lang="ru-RU" dirty="0" smtClean="0"/>
              <a:t>при лечении заболеваний печени острых и хронических заболеваний желчного пузыря и поджелудочной железы. </a:t>
            </a:r>
            <a:endParaRPr lang="ru-RU" dirty="0" smtClean="0"/>
          </a:p>
          <a:p>
            <a:r>
              <a:rPr lang="ru-RU" dirty="0" smtClean="0"/>
              <a:t>Наружно </a:t>
            </a:r>
            <a:r>
              <a:rPr lang="ru-RU" dirty="0" smtClean="0"/>
              <a:t>используют для удаления бородавок, сухих мозолей, папиллом и других кожных образований.</a:t>
            </a:r>
            <a:endParaRPr lang="ru-RU" dirty="0"/>
          </a:p>
        </p:txBody>
      </p:sp>
      <p:pic>
        <p:nvPicPr>
          <p:cNvPr id="27650" name="Picture 2" descr="http://img0.liveinternet.ru/images/attach/c/8/99/336/99336508_large_1271723795_2348e878f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50128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Подорожник большой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Применяют </a:t>
            </a:r>
            <a:r>
              <a:rPr lang="ru-RU" dirty="0" smtClean="0"/>
              <a:t>при лечении заболеваний дыхательных органов, </a:t>
            </a:r>
            <a:r>
              <a:rPr lang="ru-RU" dirty="0" smtClean="0"/>
              <a:t>заболеваний желудочно-кишечного тракта.</a:t>
            </a:r>
          </a:p>
          <a:p>
            <a:r>
              <a:rPr lang="ru-RU" dirty="0" smtClean="0"/>
              <a:t>Отваром </a:t>
            </a:r>
            <a:r>
              <a:rPr lang="ru-RU" dirty="0" smtClean="0"/>
              <a:t>или настоем листьев полощут рот при воспалении дёсен, промывают раны и язвы, делают примочки при воспалении глаз и дерматитах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Свежие листья прикладывают к ранам, ссадинам и порезам, ожогам, также к язвам, фурункулам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Свежим соком из листьев смазывают укусы </a:t>
            </a:r>
            <a:r>
              <a:rPr lang="ru-RU" dirty="0" err="1" smtClean="0"/>
              <a:t>несекомых</a:t>
            </a:r>
            <a:r>
              <a:rPr lang="ru-RU" dirty="0" smtClean="0"/>
              <a:t>.  </a:t>
            </a:r>
            <a:endParaRPr lang="ru-RU" dirty="0"/>
          </a:p>
        </p:txBody>
      </p:sp>
      <p:pic>
        <p:nvPicPr>
          <p:cNvPr id="6146" name="Picture 2" descr="http://uhouse.ru/uploads/posts/2012-06/1339669159_podorojni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31344"/>
            <a:ext cx="4079751" cy="4600127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572000" y="1422554"/>
            <a:ext cx="432048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Применяют при лечении заболеваний дыхательных органов, заболеваний желудочно-кишечного тракта.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Отваром или настоем листьев полощут рот при воспалении дёсен, промывают раны и язвы, делают примочки при воспалении глаз и дерматитах.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Свежие листья прикладывают к ранам, ссадинам и порезам, ожогам, также к язвам, фурункулам.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Свежим соком из листьев смазывают укусы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несекомых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en-US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Крапива двудомная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Используют при лечении </a:t>
            </a:r>
            <a:r>
              <a:rPr lang="ru-RU" dirty="0" smtClean="0"/>
              <a:t>кровотечений.</a:t>
            </a:r>
            <a:endParaRPr lang="ru-RU" dirty="0" smtClean="0"/>
          </a:p>
          <a:p>
            <a:r>
              <a:rPr lang="ru-RU" dirty="0" smtClean="0"/>
              <a:t>Нормализует </a:t>
            </a:r>
            <a:r>
              <a:rPr lang="ru-RU" dirty="0" smtClean="0"/>
              <a:t>состав </a:t>
            </a:r>
            <a:r>
              <a:rPr lang="ru-RU" dirty="0" smtClean="0"/>
              <a:t>крови.</a:t>
            </a:r>
          </a:p>
          <a:p>
            <a:r>
              <a:rPr lang="ru-RU" dirty="0" smtClean="0"/>
              <a:t>Крапива </a:t>
            </a:r>
            <a:r>
              <a:rPr lang="ru-RU" dirty="0" smtClean="0"/>
              <a:t>будет хорошим укрепляющим средством для пожилых </a:t>
            </a:r>
            <a:r>
              <a:rPr lang="ru-RU" dirty="0" smtClean="0"/>
              <a:t>людей.</a:t>
            </a:r>
          </a:p>
          <a:p>
            <a:r>
              <a:rPr lang="ru-RU" dirty="0" smtClean="0"/>
              <a:t>Усиливает </a:t>
            </a:r>
            <a:r>
              <a:rPr lang="ru-RU" dirty="0" smtClean="0"/>
              <a:t>основной обмен веществ </a:t>
            </a:r>
            <a:r>
              <a:rPr lang="ru-RU" dirty="0" smtClean="0"/>
              <a:t>организма.</a:t>
            </a:r>
          </a:p>
        </p:txBody>
      </p:sp>
      <p:pic>
        <p:nvPicPr>
          <p:cNvPr id="5122" name="Picture 2" descr="http://www.agroportal.hr/wp-content/uploads/2013/02/kopri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556792"/>
            <a:ext cx="4320479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Тысячелистник обыкновенный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Используют </a:t>
            </a:r>
            <a:r>
              <a:rPr lang="ru-RU" dirty="0" smtClean="0"/>
              <a:t>при лечении кровотечений. </a:t>
            </a:r>
            <a:endParaRPr lang="ru-RU" dirty="0" smtClean="0"/>
          </a:p>
          <a:p>
            <a:r>
              <a:rPr lang="ru-RU" dirty="0" smtClean="0"/>
              <a:t>П</a:t>
            </a:r>
            <a:r>
              <a:rPr lang="ru-RU" dirty="0" smtClean="0"/>
              <a:t>рименяют </a:t>
            </a:r>
            <a:r>
              <a:rPr lang="ru-RU" dirty="0" smtClean="0"/>
              <a:t>при лечении заболеваний желудка и 12-перстной </a:t>
            </a:r>
            <a:r>
              <a:rPr lang="ru-RU" dirty="0" smtClean="0"/>
              <a:t>кишки, </a:t>
            </a:r>
            <a:r>
              <a:rPr lang="ru-RU" dirty="0" smtClean="0"/>
              <a:t>при заболеваниях печени, почек, мочевого пузыря, также для улучшения аппетита и пищеварения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Наружно </a:t>
            </a:r>
            <a:r>
              <a:rPr lang="ru-RU" dirty="0" smtClean="0"/>
              <a:t>используют при повышенной жирности кожи, угревой сыпи</a:t>
            </a:r>
            <a:r>
              <a:rPr lang="ru-RU" dirty="0" smtClean="0"/>
              <a:t>, </a:t>
            </a:r>
            <a:r>
              <a:rPr lang="ru-RU" dirty="0" smtClean="0"/>
              <a:t>для стимуляции роста волос</a:t>
            </a:r>
            <a:r>
              <a:rPr lang="ru-RU" dirty="0" smtClean="0"/>
              <a:t>, </a:t>
            </a:r>
            <a:r>
              <a:rPr lang="ru-RU" dirty="0" smtClean="0"/>
              <a:t>для заживления кровоточащих и гнойных </a:t>
            </a:r>
            <a:r>
              <a:rPr lang="ru-RU" dirty="0" smtClean="0"/>
              <a:t>ран, </a:t>
            </a:r>
            <a:r>
              <a:rPr lang="ru-RU" dirty="0" smtClean="0"/>
              <a:t>для полоскания рта при кровоточивости дёсен.</a:t>
            </a:r>
            <a:endParaRPr lang="ru-RU" dirty="0"/>
          </a:p>
        </p:txBody>
      </p:sp>
      <p:pic>
        <p:nvPicPr>
          <p:cNvPr id="4098" name="Picture 2" descr="http://malahov-plus.com/uploads/posts/2010-04/1271908235_tisjchelis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410445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175</TotalTime>
  <Words>664</Words>
  <Application>Microsoft Office PowerPoint</Application>
  <PresentationFormat>Экран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Лекарственные растения  нашего участка</vt:lpstr>
      <vt:lpstr>Мать-и-мачеха </vt:lpstr>
      <vt:lpstr>Ландыш майский </vt:lpstr>
      <vt:lpstr>Одуванчик лекарственный </vt:lpstr>
      <vt:lpstr>Ромашка аптечная </vt:lpstr>
      <vt:lpstr>Чистотел большой </vt:lpstr>
      <vt:lpstr>Подорожник большой </vt:lpstr>
      <vt:lpstr>Крапива двудомная </vt:lpstr>
      <vt:lpstr>Тысячелистник обыкновенный </vt:lpstr>
      <vt:lpstr>Клевер луговой </vt:lpstr>
      <vt:lpstr>Календула лекарственная (ноготки)</vt:lpstr>
      <vt:lpstr>Цикорий обыкновенный </vt:lpstr>
      <vt:lpstr>Лекарственные формы</vt:lpstr>
      <vt:lpstr>Слайд 14</vt:lpstr>
      <vt:lpstr>Для лекарственных целей используют 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2014-06-23T06:45:52Z</dcterms:created>
  <dcterms:modified xsi:type="dcterms:W3CDTF">2014-06-23T12:15:32Z</dcterms:modified>
</cp:coreProperties>
</file>